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92" r:id="rId3"/>
    <p:sldId id="293" r:id="rId4"/>
    <p:sldId id="26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26" Type="http://schemas.openxmlformats.org/officeDocument/2006/relationships/image" Target="../media/image37.jpeg"/><Relationship Id="rId3" Type="http://schemas.openxmlformats.org/officeDocument/2006/relationships/image" Target="../media/image14.jpeg"/><Relationship Id="rId21" Type="http://schemas.openxmlformats.org/officeDocument/2006/relationships/image" Target="../media/image32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5" Type="http://schemas.openxmlformats.org/officeDocument/2006/relationships/image" Target="../media/image36.jpeg"/><Relationship Id="rId2" Type="http://schemas.openxmlformats.org/officeDocument/2006/relationships/image" Target="../media/image13.jpeg"/><Relationship Id="rId16" Type="http://schemas.openxmlformats.org/officeDocument/2006/relationships/image" Target="../media/image27.jpeg"/><Relationship Id="rId20" Type="http://schemas.openxmlformats.org/officeDocument/2006/relationships/image" Target="../media/image31.jpeg"/><Relationship Id="rId29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24" Type="http://schemas.openxmlformats.org/officeDocument/2006/relationships/image" Target="../media/image35.jpeg"/><Relationship Id="rId5" Type="http://schemas.openxmlformats.org/officeDocument/2006/relationships/image" Target="../media/image16.jpeg"/><Relationship Id="rId15" Type="http://schemas.openxmlformats.org/officeDocument/2006/relationships/image" Target="../media/image26.jpeg"/><Relationship Id="rId23" Type="http://schemas.openxmlformats.org/officeDocument/2006/relationships/image" Target="../media/image34.jpeg"/><Relationship Id="rId28" Type="http://schemas.openxmlformats.org/officeDocument/2006/relationships/image" Target="../media/image39.jpeg"/><Relationship Id="rId10" Type="http://schemas.openxmlformats.org/officeDocument/2006/relationships/image" Target="../media/image21.jpeg"/><Relationship Id="rId19" Type="http://schemas.openxmlformats.org/officeDocument/2006/relationships/image" Target="../media/image30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Relationship Id="rId22" Type="http://schemas.openxmlformats.org/officeDocument/2006/relationships/image" Target="../media/image33.jpeg"/><Relationship Id="rId27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2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Relationship Id="rId1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audio" Target="file:///E:\&#1057;&#1094;&#1077;&#1085;&#1072;&#1088;&#1080;&#1081;%20&#1080;%20&#1095;&#1090;&#1086;%20&#1084;&#1086;&#1078;&#1085;&#1086;%20&#1087;&#1086;&#1082;&#1091;&#1096;&#1072;&#1090;&#1100;\&#1052;&#1080;&#1093;&#1072;&#1081;&#1083;&#1086;%20&#1055;&#1086;&#1087;&#1083;&#1072;&#1074;&#1089;&#1100;&#1082;&#1080;&#1081;%20-%20&#1042;&#1072;&#1088;&#1077;&#1085;&#1080;&#1095;&#1082;&#1080;%20%20(audiopoisk.com).mp3" TargetMode="External"/><Relationship Id="rId1" Type="http://schemas.openxmlformats.org/officeDocument/2006/relationships/audio" Target="file:///E:\&#1057;&#1094;&#1077;&#1085;&#1072;&#1088;&#1080;&#1081;%20&#1080;%20&#1095;&#1090;&#1086;%20&#1084;&#1086;&#1078;&#1085;&#1086;%20&#1087;&#1086;&#1082;&#1091;&#1096;&#1072;&#1090;&#1100;\&#1052;&#1080;&#1093;&#1072;&#1081;&#1083;&#1086;%20&#1055;&#1086;&#1087;&#1083;&#1072;&#1074;&#1089;&#1100;&#1082;&#1080;&#1081;%20-%20&#1057;&#1072;&#1083;&#1086;%20%20(audiopoisk.com).mp3" TargetMode="External"/><Relationship Id="rId6" Type="http://schemas.openxmlformats.org/officeDocument/2006/relationships/image" Target="../media/image56.jpeg"/><Relationship Id="rId11" Type="http://schemas.openxmlformats.org/officeDocument/2006/relationships/image" Target="../media/image61.pn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/>
              <a:t>Здоров</a:t>
            </a:r>
            <a:r>
              <a:rPr lang="en-US" sz="5400" dirty="0" smtClean="0"/>
              <a:t>’</a:t>
            </a:r>
            <a:r>
              <a:rPr lang="uk-UA" sz="5400" dirty="0" smtClean="0"/>
              <a:t>я може бути смачним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uk-UA" dirty="0" smtClean="0"/>
              <a:t>Виконала</a:t>
            </a:r>
          </a:p>
          <a:p>
            <a:pPr algn="r">
              <a:spcBef>
                <a:spcPct val="50000"/>
              </a:spcBef>
            </a:pPr>
            <a:r>
              <a:rPr lang="ru-RU" dirty="0" err="1" smtClean="0"/>
              <a:t>Вчитель</a:t>
            </a:r>
            <a:r>
              <a:rPr lang="ru-RU" dirty="0" smtClean="0"/>
              <a:t>  </a:t>
            </a:r>
          </a:p>
          <a:p>
            <a:pPr algn="r">
              <a:spcBef>
                <a:spcPct val="50000"/>
              </a:spcBef>
            </a:pPr>
            <a:r>
              <a:rPr lang="uk-UA" dirty="0" smtClean="0"/>
              <a:t>Бердянської ЗОШ </a:t>
            </a:r>
            <a:r>
              <a:rPr lang="uk-UA" dirty="0" err="1" smtClean="0"/>
              <a:t>І-ІІІст</a:t>
            </a:r>
            <a:r>
              <a:rPr lang="uk-UA" dirty="0" smtClean="0"/>
              <a:t> </a:t>
            </a:r>
          </a:p>
          <a:p>
            <a:pPr algn="r">
              <a:spcBef>
                <a:spcPct val="50000"/>
              </a:spcBef>
            </a:pPr>
            <a:r>
              <a:rPr lang="uk-UA" dirty="0" err="1" smtClean="0"/>
              <a:t>Полієвець</a:t>
            </a:r>
            <a:r>
              <a:rPr lang="uk-UA" dirty="0" smtClean="0"/>
              <a:t> Н .В.</a:t>
            </a:r>
            <a:endParaRPr lang="ru-RU" dirty="0" smtClean="0"/>
          </a:p>
          <a:p>
            <a:pPr algn="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Чому не можна під час вживання їжі розмовляти?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В роті є “ маленький язичок ”, який то відкриває, то закриває отвір між порожниною рота і порожниною носа. Коли ж розмовляти з набитим їжею ротом, “ маленький язичок “ може відкрити порожнину носа і шматочки опиняться в носі.</a:t>
            </a:r>
          </a:p>
          <a:p>
            <a:pPr>
              <a:buNone/>
            </a:pPr>
            <a:r>
              <a:rPr lang="uk-UA" dirty="0" smtClean="0"/>
              <a:t>Ще небезпечніше, коли їжа може потрапити в дихальне горло (гортань), або навіть в легені. Щоб видалити її звідти, необхідна термінова операція.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Запам’ятай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Зразу після бігу чи гри пити не дозволяється. Не можна пити прямо з крана.</a:t>
            </a:r>
          </a:p>
          <a:p>
            <a:r>
              <a:rPr lang="uk-UA" dirty="0" smtClean="0"/>
              <a:t>Перш ніж їсти фрукти, ягоди чи овочі, обов’язково помий їх.</a:t>
            </a:r>
          </a:p>
          <a:p>
            <a:r>
              <a:rPr lang="uk-UA" dirty="0" smtClean="0"/>
              <a:t>Перед їдою обов’язково мий руки.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>
            <a:noAutofit/>
          </a:bodyPr>
          <a:lstStyle/>
          <a:p>
            <a:r>
              <a:rPr lang="uk-UA" sz="8000" dirty="0" smtClean="0"/>
              <a:t>Сімейна сторінка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Довідкове бюро Всезнайка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Кажуть:” Не пересолюй, бо зіпсуєш “. То що ж таке сіль: друг чи ворог? Добовою нормою для дорослої людини вважається 10-15г солі. Хворим, дітям і людям похилого віку вживання солі потрібно обмежити. А для людей, в кого хворі нирки, сіль просто отрута.</a:t>
            </a:r>
          </a:p>
          <a:p>
            <a:pPr>
              <a:buNone/>
            </a:pPr>
            <a:r>
              <a:rPr lang="uk-UA" dirty="0" smtClean="0"/>
              <a:t>Та все ж без солі не можна приготувати майже жодної, навіть солодкої, страви. Сіль розчиняється для полоскання, коли болить горло. Вона добре зберігає тепло і розтоплює лід.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Поради кухаря </a:t>
            </a:r>
            <a:r>
              <a:rPr lang="uk-UA" dirty="0" err="1" smtClean="0"/>
              <a:t>Смачноїжка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Поклади на дно хлібниці дрібку солі </a:t>
            </a:r>
            <a:r>
              <a:rPr lang="ru" dirty="0" smtClean="0"/>
              <a:t>–</a:t>
            </a:r>
            <a:r>
              <a:rPr lang="uk-UA" dirty="0" smtClean="0"/>
              <a:t> хліб не пліснявітиме.</a:t>
            </a:r>
          </a:p>
          <a:p>
            <a:r>
              <a:rPr lang="uk-UA" dirty="0" smtClean="0"/>
              <a:t>Щоб перевірити свіжість курячого яйця, опусти його в солону воду (1 столова ложка на склянку).</a:t>
            </a:r>
          </a:p>
          <a:p>
            <a:r>
              <a:rPr lang="uk-UA" dirty="0" smtClean="0"/>
              <a:t>Свіже опуститься на дно, знесене за тиждень затримається посередині, а знесене давно плаватиме на поверхні води.</a:t>
            </a:r>
          </a:p>
          <a:p>
            <a:r>
              <a:rPr lang="uk-UA" dirty="0" smtClean="0"/>
              <a:t>Якщо овочі варити в солоній воді, вони втрачають близько 70% вітамінів. Тому соли їх наприкінці варіння.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Цікаво знати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За рік доросла людина з’їдає від 6 до 7 кг солі.</a:t>
            </a:r>
          </a:p>
          <a:p>
            <a:r>
              <a:rPr lang="uk-UA" dirty="0" smtClean="0"/>
              <a:t>У </a:t>
            </a:r>
            <a:r>
              <a:rPr lang="en-US" dirty="0" smtClean="0"/>
              <a:t>XVIII </a:t>
            </a:r>
            <a:r>
              <a:rPr lang="uk-UA" dirty="0" smtClean="0"/>
              <a:t>столітті в Італії морську воду пильнувала поліція: щоб люди не розкрадали її і вдома не добували з неї солі. Сіль була на вагу золота.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Дітям без молока </a:t>
            </a:r>
            <a:r>
              <a:rPr lang="ru" dirty="0" smtClean="0"/>
              <a:t>–</a:t>
            </a:r>
            <a:r>
              <a:rPr lang="uk-UA" dirty="0" smtClean="0"/>
              <a:t> як узимку без кожуха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Молоко </a:t>
            </a:r>
            <a:r>
              <a:rPr lang="ru" dirty="0" smtClean="0"/>
              <a:t>–</a:t>
            </a:r>
            <a:r>
              <a:rPr lang="uk-UA" dirty="0" smtClean="0"/>
              <a:t> один із основних продуктів на нашому столі. Воно містить багато білків, солей кальцію, вітаміни </a:t>
            </a:r>
            <a:r>
              <a:rPr lang="en-US" dirty="0" smtClean="0"/>
              <a:t>A,D,E,C,</a:t>
            </a:r>
            <a:r>
              <a:rPr lang="uk-UA" dirty="0" smtClean="0"/>
              <a:t>В. Так для правильного розвитку кісток хлопчикам і дівчаткам потрібно одного лише кальцію по 1 г на добу. А його найбільше в молоці. </a:t>
            </a:r>
          </a:p>
          <a:p>
            <a:pPr>
              <a:buNone/>
            </a:pPr>
            <a:r>
              <a:rPr lang="uk-UA" dirty="0" smtClean="0"/>
              <a:t>Завдяки значному вмісту вітамінів </a:t>
            </a:r>
            <a:r>
              <a:rPr lang="en-US" dirty="0" smtClean="0"/>
              <a:t>A</a:t>
            </a:r>
            <a:r>
              <a:rPr lang="uk-UA" dirty="0" smtClean="0"/>
              <a:t> та</a:t>
            </a:r>
            <a:r>
              <a:rPr lang="en-US" dirty="0" smtClean="0"/>
              <a:t> D</a:t>
            </a:r>
            <a:r>
              <a:rPr lang="uk-UA" dirty="0" smtClean="0"/>
              <a:t> незамінним у харчуванні є вершкове масло.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Народ скаже, як зав’яже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Корова у дворі </a:t>
            </a:r>
            <a:r>
              <a:rPr lang="ru" dirty="0" smtClean="0"/>
              <a:t>–</a:t>
            </a:r>
            <a:r>
              <a:rPr lang="uk-UA" dirty="0" smtClean="0"/>
              <a:t> харч на столі.</a:t>
            </a:r>
          </a:p>
          <a:p>
            <a:r>
              <a:rPr lang="uk-UA" dirty="0" smtClean="0"/>
              <a:t>У корови молоко на язиці.</a:t>
            </a:r>
          </a:p>
          <a:p>
            <a:r>
              <a:rPr lang="uk-UA" dirty="0" smtClean="0"/>
              <a:t>Маслом каші не зіпсуєш.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Поради лікаря </a:t>
            </a:r>
            <a:r>
              <a:rPr lang="uk-UA" dirty="0" err="1" smtClean="0"/>
              <a:t>Будьздоровченка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Коли не спиться, випій на ніч склянку теплого молока з ложкою меду.</a:t>
            </a:r>
          </a:p>
          <a:p>
            <a:r>
              <a:rPr lang="uk-UA" dirty="0" smtClean="0"/>
              <a:t>Щоб молоко краще перетравлювалося , пий його маленькими ковтками, заїдаючи хлібом або печивом.</a:t>
            </a:r>
          </a:p>
          <a:p>
            <a:r>
              <a:rPr lang="uk-UA" dirty="0" smtClean="0"/>
              <a:t>Молоко потрібне при виснаженні, недокрів’ї, серцевих захворюваннях, хворобах шлунку, при отруєнні.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Знесла курочка яєчко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Яйце </a:t>
            </a:r>
            <a:r>
              <a:rPr lang="ru" dirty="0" smtClean="0"/>
              <a:t>–</a:t>
            </a:r>
            <a:r>
              <a:rPr lang="uk-UA" dirty="0" smtClean="0"/>
              <a:t> це клітина, що складається з жовтка, білка і шкарлупи з оболонками, які в середні віки символізували 4 елементи всесвіту: землю, повітря, воду і вогонь.</a:t>
            </a:r>
          </a:p>
          <a:p>
            <a:pPr>
              <a:buNone/>
            </a:pPr>
            <a:r>
              <a:rPr lang="uk-UA" dirty="0" smtClean="0"/>
              <a:t>Яйця, особливо жовтки, - дуже корисний продукт. Але велика кількість яєць в харчуванні дитини шкідлива для її організму. Томі переїдати їх в ніякому разі не можна.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Мета проекту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ru-RU" dirty="0" smtClean="0"/>
              <a:t>Пропаганда здорового способу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п</a:t>
            </a:r>
            <a:r>
              <a:rPr lang="uk-UA" dirty="0" err="1" smtClean="0"/>
              <a:t>ід</a:t>
            </a:r>
            <a:r>
              <a:rPr lang="uk-UA" dirty="0" smtClean="0"/>
              <a:t> гаслом </a:t>
            </a:r>
            <a:r>
              <a:rPr lang="uk-UA" dirty="0" err="1" smtClean="0"/>
              <a:t>“Здоров</a:t>
            </a:r>
            <a:r>
              <a:rPr lang="en-US" dirty="0" smtClean="0"/>
              <a:t>’</a:t>
            </a:r>
            <a:r>
              <a:rPr lang="uk-UA" dirty="0" smtClean="0"/>
              <a:t>я може бути смачним ”. Формування оздоровчого підходу до життя. Турбота про власне здоров'я.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Поглиблення знань про здорову їжу;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Заохочення до вирішення проблемних завдань та креативного мислення, підтримка всебічних здібностей, створення умов для творчого розвитку. 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Поради кухаря </a:t>
            </a:r>
            <a:r>
              <a:rPr lang="uk-UA" dirty="0" err="1" smtClean="0"/>
              <a:t>Смачноїжка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Яєчню їдять виделкою, допомагаючи собі в разі потреби скоринкою хліба, яку тримають в лівій руці.</a:t>
            </a:r>
          </a:p>
          <a:p>
            <a:r>
              <a:rPr lang="uk-UA" dirty="0" smtClean="0"/>
              <a:t>Рідко зварені яйця подають у спеціальних підставках. Верхівку яйця пробивають ложечкою і їдять.</a:t>
            </a:r>
          </a:p>
          <a:p>
            <a:r>
              <a:rPr lang="uk-UA" dirty="0" smtClean="0"/>
              <a:t>Щоб легше очистити круто зварене яйце, - опусти його в холодну воду.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 риба і м’ясо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Ще доісторична людина вживала в їжу рибу ті м’ясо. Вважалося, що м’ясо тварин та птахів, а також риба </a:t>
            </a:r>
            <a:r>
              <a:rPr lang="ru" dirty="0" smtClean="0"/>
              <a:t>–</a:t>
            </a:r>
            <a:r>
              <a:rPr lang="uk-UA" dirty="0" smtClean="0"/>
              <a:t> найголовніші продукти харчування для людини.</a:t>
            </a:r>
          </a:p>
          <a:p>
            <a:pPr>
              <a:buNone/>
            </a:pPr>
            <a:r>
              <a:rPr lang="uk-UA" dirty="0" smtClean="0"/>
              <a:t>Сучасна ж людина повинна вживати м’яса в міру. Більше місця в твоєму харчуванні повинні займати яйця та молоко, що за вмістом білків не поступаються  м’ясу.  Дуже  корисна  риба.  Але “ музикою харчування “ вчені вже назвали овочі.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Цікаво знати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uk-UA" dirty="0" smtClean="0"/>
              <a:t>За 70 років життя людина проводить за їжею 7 років, а з’їдає 160 кг шоколаду, 7300 яєць </a:t>
            </a:r>
            <a:r>
              <a:rPr lang="ru" dirty="0" smtClean="0"/>
              <a:t>–</a:t>
            </a:r>
            <a:r>
              <a:rPr lang="uk-UA" dirty="0" smtClean="0"/>
              <a:t> загалом 50 тон харчів. Цілий вагон!</a:t>
            </a:r>
          </a:p>
          <a:p>
            <a:r>
              <a:rPr lang="uk-UA" dirty="0" smtClean="0"/>
              <a:t>Шлях від рота до шлунка тверда їжа проходить за 6-8 сек., а рідка </a:t>
            </a:r>
            <a:r>
              <a:rPr lang="ru" dirty="0" smtClean="0"/>
              <a:t>–</a:t>
            </a:r>
            <a:r>
              <a:rPr lang="uk-UA" dirty="0" smtClean="0"/>
              <a:t> за 2-3 сек. Їж не поспішаючи!</a:t>
            </a:r>
          </a:p>
          <a:p>
            <a:r>
              <a:rPr lang="uk-UA" dirty="0" smtClean="0"/>
              <a:t>Один американський вчений вважав, що тіло дорослої людини масою 56 кг складається з: води, якої вистачить, щоб випрати дві сорочки; заліза, з якого можна виготувати 2 цвяхи; волосся </a:t>
            </a:r>
            <a:r>
              <a:rPr lang="ru" dirty="0" smtClean="0"/>
              <a:t>–</a:t>
            </a:r>
            <a:r>
              <a:rPr lang="uk-UA" dirty="0" smtClean="0"/>
              <a:t> на одну перуку; фосфору </a:t>
            </a:r>
            <a:r>
              <a:rPr lang="ru" dirty="0" smtClean="0"/>
              <a:t>–</a:t>
            </a:r>
            <a:r>
              <a:rPr lang="uk-UA" dirty="0" smtClean="0"/>
              <a:t> на 12 коробок сірників; і отрути, щоб убити одну блоху.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Без хліба не ситно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/>
              <a:t>Хліб є такою їжею, яку неможливо замінити нічим іншим. Він робить смачнішою іншу їжу, живить тебе білками.</a:t>
            </a:r>
          </a:p>
          <a:p>
            <a:pPr>
              <a:buNone/>
            </a:pPr>
            <a:r>
              <a:rPr lang="uk-UA" dirty="0" smtClean="0"/>
              <a:t>Пошуки археологів доводять, що перший хліб був з жолудів. Вимочені, висушені жолуді розтирали між камінням в борошно, з якого і були спечені перші коржі, що мало чим нагадували теперішній хліб.</a:t>
            </a:r>
          </a:p>
          <a:p>
            <a:pPr>
              <a:buNone/>
            </a:pPr>
            <a:r>
              <a:rPr lang="uk-UA" dirty="0" smtClean="0"/>
              <a:t>Більше 10 тисяч років тому наші дикі пращури  почали використовувати в їжу пшеницю. Свіжі зернята пшениці можна було їсти, але сухі були дуже тверді.</a:t>
            </a:r>
          </a:p>
          <a:p>
            <a:pPr>
              <a:buNone/>
            </a:pPr>
            <a:r>
              <a:rPr lang="uk-UA" dirty="0" smtClean="0"/>
              <a:t>Тоді й навчилися робити з них борошно, а замішавши з водою </a:t>
            </a:r>
            <a:r>
              <a:rPr lang="ru" dirty="0" smtClean="0"/>
              <a:t>–</a:t>
            </a:r>
            <a:r>
              <a:rPr lang="uk-UA" dirty="0" smtClean="0"/>
              <a:t> тісто. Спочатку шматочки тіста просто варили, а вже потім навчилися пекти на гарячому камінні. І тільки коли до тіста потрапили дріжджі, людина вперше взяла до рук хлібину, що нагадувала ту, якою смакуємо ми з тобою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Поради кухаря </a:t>
            </a:r>
            <a:r>
              <a:rPr lang="uk-UA" dirty="0" err="1" smtClean="0"/>
              <a:t>Смачноїжка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Купивши хлібину чи її частину в магазині, поклади у чистий поліетиленовий мішечок.</a:t>
            </a:r>
          </a:p>
          <a:p>
            <a:r>
              <a:rPr lang="uk-UA" dirty="0" smtClean="0"/>
              <a:t>Дома зберігай хліб в закритій емальованій чи порцеляновій посудині.</a:t>
            </a:r>
          </a:p>
          <a:p>
            <a:r>
              <a:rPr lang="uk-UA" dirty="0" smtClean="0"/>
              <a:t>Покладені на дно посуду шматочки сирої картоплі чи дрібка солі оберігатимуть паляницю від цвілі.</a:t>
            </a:r>
          </a:p>
          <a:p>
            <a:r>
              <a:rPr lang="uk-UA" dirty="0" smtClean="0"/>
              <a:t>Не купуй зайвого хлібу, а бери стільки скільки </a:t>
            </a:r>
            <a:r>
              <a:rPr lang="uk-UA" dirty="0" err="1" smtClean="0"/>
              <a:t>зможешь</a:t>
            </a:r>
            <a:r>
              <a:rPr lang="uk-UA" dirty="0" smtClean="0"/>
              <a:t> з’їсти.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Щедрим золотом колоситься поле</a:t>
            </a:r>
            <a:endParaRPr lang="ru-RU" dirty="0"/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676400"/>
            <a:ext cx="2466975" cy="1847850"/>
          </a:xfrm>
        </p:spPr>
      </p:pic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4114800"/>
            <a:ext cx="2619375" cy="1743075"/>
          </a:xfrm>
          <a:prstGeom prst="rect">
            <a:avLst/>
          </a:prstGeom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7800" y="1752600"/>
            <a:ext cx="2619375" cy="1743075"/>
          </a:xfrm>
          <a:prstGeom prst="rect">
            <a:avLst/>
          </a:prstGeom>
        </p:spPr>
      </p:pic>
      <p:pic>
        <p:nvPicPr>
          <p:cNvPr id="7" name="Рисунок 6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0" y="4114800"/>
            <a:ext cx="24669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Як з’явились город та поле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З давніх-давен людина використовувала чи не всі ті рослини, які відомі й нині. Як здогадалася вона вирощувати ці культури?</a:t>
            </a:r>
          </a:p>
          <a:p>
            <a:pPr>
              <a:buNone/>
            </a:pPr>
            <a:r>
              <a:rPr lang="uk-UA" dirty="0" smtClean="0"/>
              <a:t>Жінки первісного племені принесли з долини насіння та плоди. Частину сховала про запас. Коли несли, то з десяток зернин розсипали біля входу в печеру, де жило плем’я. Навесні насіння проросло. Людина могла помітити, що на пухкій, угноєній  її ж покидьками землі рослини ростуть краще, швидше; вони більші, ніж далі від житла.</a:t>
            </a:r>
          </a:p>
          <a:p>
            <a:pPr>
              <a:buNone/>
            </a:pPr>
            <a:r>
              <a:rPr lang="uk-UA" dirty="0" smtClean="0"/>
              <a:t>Так і з’явилось поле, а точніше город.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 город по вітаміни</a:t>
            </a:r>
            <a:endParaRPr lang="ru-RU" dirty="0"/>
          </a:p>
        </p:txBody>
      </p:sp>
      <p:pic>
        <p:nvPicPr>
          <p:cNvPr id="4" name="Рисунок 3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pic>
        <p:nvPicPr>
          <p:cNvPr id="6" name="Рисунок 5" descr="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57200"/>
            <a:ext cx="9144000" cy="5715000"/>
          </a:xfrm>
          <a:prstGeom prst="rect">
            <a:avLst/>
          </a:prstGeom>
        </p:spPr>
      </p:pic>
      <p:pic>
        <p:nvPicPr>
          <p:cNvPr id="8" name="Рисунок 7" descr="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1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pic>
        <p:nvPicPr>
          <p:cNvPr id="11" name="Рисунок 10" descr="1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 descr="1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1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320477" y="0"/>
            <a:ext cx="6503045" cy="6858000"/>
          </a:xfrm>
          <a:prstGeom prst="rect">
            <a:avLst/>
          </a:prstGeom>
        </p:spPr>
      </p:pic>
      <p:pic>
        <p:nvPicPr>
          <p:cNvPr id="14" name="Рисунок 13" descr="1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5" name="Рисунок 14" descr="19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518160"/>
            <a:ext cx="9144000" cy="5821680"/>
          </a:xfrm>
          <a:prstGeom prst="rect">
            <a:avLst/>
          </a:prstGeom>
        </p:spPr>
      </p:pic>
      <p:pic>
        <p:nvPicPr>
          <p:cNvPr id="16" name="Рисунок 15" descr="20.jpe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17" name="Рисунок 16" descr="21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48359" y="0"/>
            <a:ext cx="7847281" cy="6858000"/>
          </a:xfrm>
          <a:prstGeom prst="rect">
            <a:avLst/>
          </a:prstGeom>
        </p:spPr>
      </p:pic>
      <p:pic>
        <p:nvPicPr>
          <p:cNvPr id="18" name="Рисунок 17" descr="22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9" name="Рисунок 18" descr="23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20" name="Рисунок 19" descr="24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367713"/>
            <a:ext cx="9144000" cy="6122574"/>
          </a:xfrm>
          <a:prstGeom prst="rect">
            <a:avLst/>
          </a:prstGeom>
        </p:spPr>
      </p:pic>
      <p:pic>
        <p:nvPicPr>
          <p:cNvPr id="21" name="Рисунок 20" descr="25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Рисунок 21" descr="26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0" y="152400"/>
            <a:ext cx="9144000" cy="6490690"/>
          </a:xfrm>
          <a:prstGeom prst="rect">
            <a:avLst/>
          </a:prstGeom>
        </p:spPr>
      </p:pic>
      <p:pic>
        <p:nvPicPr>
          <p:cNvPr id="23" name="Рисунок 22" descr="27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" name="Рисунок 23" descr="28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pic>
        <p:nvPicPr>
          <p:cNvPr id="25" name="Рисунок 24" descr="29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6" name="Рисунок 25" descr="30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27" name="Рисунок 26" descr="31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8" name="Рисунок 27" descr="32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9" name="Рисунок 28" descr="33.jp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707663" y="0"/>
            <a:ext cx="7728674" cy="6858000"/>
          </a:xfrm>
          <a:prstGeom prst="rect">
            <a:avLst/>
          </a:prstGeom>
        </p:spPr>
      </p:pic>
      <p:pic>
        <p:nvPicPr>
          <p:cNvPr id="30" name="Рисунок 29" descr="34.jp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31" name="Рисунок 30" descr="35.jpg"/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2192694" y="0"/>
            <a:ext cx="4758612" cy="6858000"/>
          </a:xfrm>
          <a:prstGeom prst="rect">
            <a:avLst/>
          </a:prstGeom>
        </p:spPr>
      </p:pic>
      <p:pic>
        <p:nvPicPr>
          <p:cNvPr id="32" name="Рисунок 31" descr="36.jpg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0" y="628113"/>
            <a:ext cx="9144000" cy="5601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1" dur="1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1" dur="1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1" dur="1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1" dur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1" dur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1" dur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1" dur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1" dur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1" dur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1" dur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1" dur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51" dur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1" dur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1" dur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7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81" dur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7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91" dur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7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01" dur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7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1" dur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7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21" dur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7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31" dur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7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41" dur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7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51" dur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7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1" dur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7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71" dur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81" dur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Поради лікаря </a:t>
            </a:r>
            <a:r>
              <a:rPr lang="uk-UA" dirty="0" err="1" smtClean="0"/>
              <a:t>Будьздоровченка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Запам’ятай, що вітамін С розпадається, якщо:</a:t>
            </a:r>
          </a:p>
          <a:p>
            <a:r>
              <a:rPr lang="uk-UA" dirty="0" smtClean="0"/>
              <a:t>Нарізні овочі не відразу варять;</a:t>
            </a:r>
          </a:p>
          <a:p>
            <a:r>
              <a:rPr lang="uk-UA" dirty="0" smtClean="0"/>
              <a:t>Почищені овочі довго лежать у воді;</a:t>
            </a:r>
          </a:p>
          <a:p>
            <a:r>
              <a:rPr lang="uk-UA" dirty="0" smtClean="0"/>
              <a:t>Готова страва зберігається більше 2 годин;</a:t>
            </a:r>
          </a:p>
          <a:p>
            <a:r>
              <a:rPr lang="uk-UA" dirty="0" smtClean="0"/>
              <a:t>Готова страва декілька разів підігрівається;</a:t>
            </a:r>
          </a:p>
          <a:p>
            <a:r>
              <a:rPr lang="uk-UA" dirty="0" smtClean="0"/>
              <a:t>Овочі варяться у відкритому посуді</a:t>
            </a:r>
          </a:p>
          <a:p>
            <a:pPr>
              <a:buNone/>
            </a:pPr>
            <a:r>
              <a:rPr lang="uk-UA" dirty="0" smtClean="0"/>
              <a:t>Чистити овочі необхідно спеціальним ножем, який знімає лише тоненьку шкірочку </a:t>
            </a:r>
            <a:r>
              <a:rPr lang="ru" dirty="0" smtClean="0"/>
              <a:t>–</a:t>
            </a:r>
            <a:r>
              <a:rPr lang="uk-UA" dirty="0" smtClean="0"/>
              <a:t> адже саме під нею міститься найбільше корисних речовин.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Це цікаво знати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З 1200 т цукрових буряків виходить 180 т цукру.</a:t>
            </a:r>
          </a:p>
          <a:p>
            <a:r>
              <a:rPr lang="uk-UA" dirty="0" smtClean="0"/>
              <a:t>Якщо курячий білок, який вважається найбільш повноцінним продуктом харчування людини, взяти за 100 одиниць, то білок пшениці становитиме лише 64 одиниці.</a:t>
            </a:r>
          </a:p>
          <a:p>
            <a:r>
              <a:rPr lang="uk-UA" dirty="0" smtClean="0"/>
              <a:t>Одня рослина соняшника за літо випиває 200-250 л води.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Учасники проекту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uk-UA" dirty="0" err="1" smtClean="0"/>
              <a:t>Максимчук</a:t>
            </a:r>
            <a:r>
              <a:rPr lang="uk-UA" dirty="0" smtClean="0"/>
              <a:t> Христина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err="1" smtClean="0"/>
              <a:t>Таушан</a:t>
            </a:r>
            <a:r>
              <a:rPr lang="uk-UA" dirty="0" smtClean="0"/>
              <a:t> Георгій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err="1" smtClean="0"/>
              <a:t>Мішин</a:t>
            </a:r>
            <a:r>
              <a:rPr lang="uk-UA" dirty="0" smtClean="0"/>
              <a:t> Кирило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err="1" smtClean="0"/>
              <a:t>Нєкрилов</a:t>
            </a:r>
            <a:r>
              <a:rPr lang="uk-UA" dirty="0" smtClean="0"/>
              <a:t> Євген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Курило Руслан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Денисенко Єгор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Букрєєва Катерина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Галкіна Галина</a:t>
            </a:r>
          </a:p>
          <a:p>
            <a:pPr marL="651510" indent="-514350">
              <a:buFont typeface="+mj-lt"/>
              <a:buAutoNum type="arabicPeriod"/>
            </a:pPr>
            <a:r>
              <a:rPr lang="uk-UA" dirty="0" smtClean="0"/>
              <a:t>Бідило Карина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Чим можна поласувати у садку?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 smtClean="0"/>
              <a:t>Коли загляне осінь в сад </a:t>
            </a:r>
            <a:r>
              <a:rPr lang="ru" dirty="0" smtClean="0"/>
              <a:t>–</a:t>
            </a:r>
            <a:endParaRPr lang="uk-UA" dirty="0" smtClean="0"/>
          </a:p>
          <a:p>
            <a:pPr algn="ctr">
              <a:buNone/>
            </a:pPr>
            <a:r>
              <a:rPr lang="uk-UA" dirty="0" smtClean="0"/>
              <a:t>Наллється соком виноград</a:t>
            </a:r>
          </a:p>
          <a:p>
            <a:pPr algn="ctr">
              <a:buNone/>
            </a:pPr>
            <a:r>
              <a:rPr lang="uk-UA" dirty="0" smtClean="0"/>
              <a:t>І різні яблука </a:t>
            </a:r>
            <a:r>
              <a:rPr lang="uk-UA" dirty="0" err="1" smtClean="0"/>
              <a:t>“Реннет”</a:t>
            </a:r>
            <a:r>
              <a:rPr lang="uk-UA" dirty="0" smtClean="0"/>
              <a:t> </a:t>
            </a:r>
          </a:p>
          <a:p>
            <a:pPr algn="ctr">
              <a:buNone/>
            </a:pPr>
            <a:r>
              <a:rPr lang="uk-UA" dirty="0" smtClean="0"/>
              <a:t>Солодкі стануть, наче мед,</a:t>
            </a:r>
          </a:p>
          <a:p>
            <a:pPr algn="ctr">
              <a:buNone/>
            </a:pPr>
            <a:r>
              <a:rPr lang="uk-UA" dirty="0" smtClean="0"/>
              <a:t>І струсить яблука з гілок.</a:t>
            </a:r>
          </a:p>
          <a:p>
            <a:pPr algn="ctr">
              <a:buNone/>
            </a:pPr>
            <a:r>
              <a:rPr lang="uk-UA" dirty="0" smtClean="0"/>
              <a:t>Насипле в портфелі сливок,</a:t>
            </a:r>
          </a:p>
          <a:p>
            <a:pPr algn="ctr">
              <a:buNone/>
            </a:pPr>
            <a:r>
              <a:rPr lang="uk-UA" dirty="0" smtClean="0"/>
              <a:t>Зірве солодкий виноград.</a:t>
            </a:r>
          </a:p>
          <a:p>
            <a:pPr algn="ctr">
              <a:buNone/>
            </a:pPr>
            <a:r>
              <a:rPr lang="uk-UA" dirty="0" smtClean="0"/>
              <a:t>Тож кожен з нас прямує в сад.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Чим можна поласувати у садку?</a:t>
            </a:r>
            <a:endParaRPr lang="ru-RU" dirty="0"/>
          </a:p>
        </p:txBody>
      </p:sp>
      <p:pic>
        <p:nvPicPr>
          <p:cNvPr id="3" name="Рисунок 2" descr="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pic>
        <p:nvPicPr>
          <p:cNvPr id="4" name="Рисунок 3" descr="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048" y="0"/>
            <a:ext cx="7745904" cy="6858000"/>
          </a:xfrm>
          <a:prstGeom prst="rect">
            <a:avLst/>
          </a:prstGeom>
        </p:spPr>
      </p:pic>
      <p:pic>
        <p:nvPicPr>
          <p:cNvPr id="5" name="Рисунок 4" descr="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3068" y="0"/>
            <a:ext cx="8897863" cy="6858000"/>
          </a:xfrm>
          <a:prstGeom prst="rect">
            <a:avLst/>
          </a:prstGeom>
        </p:spPr>
      </p:pic>
      <p:pic>
        <p:nvPicPr>
          <p:cNvPr id="6" name="Рисунок 5" descr="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8510" y="0"/>
            <a:ext cx="7526979" cy="6858000"/>
          </a:xfrm>
          <a:prstGeom prst="rect">
            <a:avLst/>
          </a:prstGeom>
        </p:spPr>
      </p:pic>
      <p:pic>
        <p:nvPicPr>
          <p:cNvPr id="7" name="Рисунок 6" descr="4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04800"/>
            <a:ext cx="9182872" cy="6120384"/>
          </a:xfrm>
          <a:prstGeom prst="rect">
            <a:avLst/>
          </a:prstGeom>
        </p:spPr>
      </p:pic>
      <p:pic>
        <p:nvPicPr>
          <p:cNvPr id="8" name="Рисунок 7" descr="4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4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4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4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 descr="Лучший-сорт-винограда-Кодрянка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-1936"/>
            <a:ext cx="9144000" cy="6859936"/>
          </a:xfrm>
          <a:prstGeom prst="rect">
            <a:avLst/>
          </a:prstGeom>
        </p:spPr>
      </p:pic>
      <p:pic>
        <p:nvPicPr>
          <p:cNvPr id="13" name="Рисунок 12" descr="46.jpe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Рисунок 13" descr="47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304800"/>
            <a:ext cx="9144000" cy="6096000"/>
          </a:xfrm>
          <a:prstGeom prst="rect">
            <a:avLst/>
          </a:prstGeom>
        </p:spPr>
      </p:pic>
      <p:pic>
        <p:nvPicPr>
          <p:cNvPr id="15" name="Рисунок 14" descr="48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220980"/>
            <a:ext cx="9144000" cy="641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1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1" dur="1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1" dur="1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1" dur="1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1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1" dur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1" dur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1" dur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1" dur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1" dur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Поради королеви Безпеки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dirty="0" smtClean="0"/>
              <a:t>Вишні черешні, сливи, яблука та груші ти повинен збирати з батьками. Якщо ж тобі дозволили це робити самостійно, пам’ятай:</a:t>
            </a:r>
          </a:p>
          <a:p>
            <a:r>
              <a:rPr lang="uk-UA" dirty="0" smtClean="0"/>
              <a:t>Гілки у вишні та черешні легко ламаються, тому користуйся драбинкою;</a:t>
            </a:r>
          </a:p>
          <a:p>
            <a:r>
              <a:rPr lang="uk-UA" dirty="0" smtClean="0"/>
              <a:t>Не ставай на тоненьку чи трухляву гілку;</a:t>
            </a:r>
          </a:p>
          <a:p>
            <a:r>
              <a:rPr lang="uk-UA" dirty="0" smtClean="0"/>
              <a:t>Не тягнись рукою за дальньою ягідкою, краще нахили до себе гілку;</a:t>
            </a:r>
          </a:p>
          <a:p>
            <a:r>
              <a:rPr lang="uk-UA" dirty="0" smtClean="0"/>
              <a:t>Яблука та груші знімай з дерева за допомогою спеціальних пристроїв. Лазити по дереву -  небезпечно;</a:t>
            </a:r>
          </a:p>
          <a:p>
            <a:r>
              <a:rPr lang="uk-UA" dirty="0" smtClean="0"/>
              <a:t>Аґрус, обліпиха мають колючки, тому плоди збирай обережно, не поспішаючи, щоб не вколотись.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Які страви здавна полюбляли українці</a:t>
            </a:r>
            <a:endParaRPr lang="ru-RU" dirty="0"/>
          </a:p>
        </p:txBody>
      </p:sp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1762"/>
            <a:ext cx="9144000" cy="6094476"/>
          </a:xfrm>
          <a:prstGeom prst="rect">
            <a:avLst/>
          </a:prstGeom>
        </p:spPr>
      </p:pic>
      <p:pic>
        <p:nvPicPr>
          <p:cNvPr id="5" name="Рисунок 4" descr="Гречневая_каш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4578" y="0"/>
            <a:ext cx="8654844" cy="6858000"/>
          </a:xfrm>
          <a:prstGeom prst="rect">
            <a:avLst/>
          </a:prstGeom>
        </p:spPr>
      </p:pic>
      <p:pic>
        <p:nvPicPr>
          <p:cNvPr id="6" name="Рисунок 5" descr="1e65e0775aa5e675bfca44300b3b0b7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3250" y="38100"/>
            <a:ext cx="7937500" cy="6781800"/>
          </a:xfrm>
          <a:prstGeom prst="rect">
            <a:avLst/>
          </a:prstGeom>
        </p:spPr>
      </p:pic>
      <p:pic>
        <p:nvPicPr>
          <p:cNvPr id="7" name="Рисунок 6" descr="0_8cd3c_564c9740_ori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34188" y="381000"/>
            <a:ext cx="9178188" cy="6096000"/>
          </a:xfrm>
          <a:prstGeom prst="rect">
            <a:avLst/>
          </a:prstGeom>
        </p:spPr>
      </p:pic>
      <p:pic>
        <p:nvPicPr>
          <p:cNvPr id="8" name="Рисунок 7" descr="e23b528d4f1d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762000"/>
            <a:ext cx="9098299" cy="5629667"/>
          </a:xfrm>
          <a:prstGeom prst="rect">
            <a:avLst/>
          </a:prstGeom>
        </p:spPr>
      </p:pic>
      <p:pic>
        <p:nvPicPr>
          <p:cNvPr id="9" name="Рисунок 8" descr="17454_file_12446_file_moloko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id_12419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214312"/>
            <a:ext cx="9144000" cy="6429375"/>
          </a:xfrm>
          <a:prstGeom prst="rect">
            <a:avLst/>
          </a:prstGeom>
        </p:spPr>
      </p:pic>
      <p:pic>
        <p:nvPicPr>
          <p:cNvPr id="11" name="Михайло Поплавський - Сало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12" name="Михайло Поплавський - Варенички  (audiopoisk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1" dur="1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1" dur="1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1" dur="1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1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21286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14786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Українці завжди були гостинні</a:t>
            </a:r>
            <a:endParaRPr lang="ru-RU" dirty="0"/>
          </a:p>
        </p:txBody>
      </p:sp>
      <p:pic>
        <p:nvPicPr>
          <p:cNvPr id="4" name="Рисунок 3" descr="_VOV00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124390"/>
          </a:xfrm>
          <a:prstGeom prst="rect">
            <a:avLst/>
          </a:prstGeom>
        </p:spPr>
      </p:pic>
      <p:pic>
        <p:nvPicPr>
          <p:cNvPr id="5" name="Рисунок 4" descr="1_53f61e8a68a8053f61e8a68ad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photos-nice-05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ukrainskaya-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01053" y="0"/>
            <a:ext cx="514189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1" dur="1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Хлебом-солью-встретят-ва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04800"/>
            <a:ext cx="9144000" cy="6096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459" y="457200"/>
            <a:ext cx="9136541" cy="5715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Навіщо потрібно їсти?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ctr">
              <a:buNone/>
            </a:pPr>
            <a:r>
              <a:rPr lang="uk-UA" sz="4400" dirty="0" smtClean="0"/>
              <a:t>Їжа </a:t>
            </a:r>
            <a:r>
              <a:rPr lang="ru" sz="4400" dirty="0" smtClean="0"/>
              <a:t>–</a:t>
            </a:r>
            <a:r>
              <a:rPr lang="uk-UA" sz="4400" dirty="0" smtClean="0"/>
              <a:t> це джерело енергії, тепла, матеріал, з якого будується людське тіло. Твоє здоров</a:t>
            </a:r>
            <a:r>
              <a:rPr lang="en-US" sz="4400" dirty="0" smtClean="0"/>
              <a:t>’</a:t>
            </a:r>
            <a:r>
              <a:rPr lang="uk-UA" sz="4400" dirty="0" smtClean="0"/>
              <a:t>я теж залежить від того, що, коли і як ти їси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Що краще недоїсти чи переїсти?</a:t>
            </a:r>
            <a:endParaRPr lang="ru-RU" dirty="0"/>
          </a:p>
        </p:txBody>
      </p:sp>
      <p:pic>
        <p:nvPicPr>
          <p:cNvPr id="4" name="Содержимое 3" descr="inde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2286000"/>
            <a:ext cx="7057748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Від того що ти їси залежить твоє здоров</a:t>
            </a:r>
            <a:r>
              <a:rPr lang="en-US" dirty="0" smtClean="0"/>
              <a:t>’</a:t>
            </a:r>
            <a:r>
              <a:rPr lang="uk-UA" dirty="0" smtClean="0"/>
              <a:t>я</a:t>
            </a:r>
            <a:endParaRPr lang="ru-RU" dirty="0"/>
          </a:p>
        </p:txBody>
      </p:sp>
      <p:pic>
        <p:nvPicPr>
          <p:cNvPr id="4" name="Содержимое 3" descr="index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3352800"/>
            <a:ext cx="2590800" cy="1762125"/>
          </a:xfrm>
        </p:spPr>
      </p:pic>
      <p:pic>
        <p:nvPicPr>
          <p:cNvPr id="5" name="Рисунок 4" descr="index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1600200"/>
            <a:ext cx="1828800" cy="2505075"/>
          </a:xfrm>
          <a:prstGeom prst="rect">
            <a:avLst/>
          </a:prstGeom>
        </p:spPr>
      </p:pic>
      <p:pic>
        <p:nvPicPr>
          <p:cNvPr id="6" name="Рисунок 5" descr="index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3200400"/>
            <a:ext cx="2533650" cy="1800225"/>
          </a:xfrm>
          <a:prstGeom prst="rect">
            <a:avLst/>
          </a:prstGeom>
        </p:spPr>
      </p:pic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2800" y="4343400"/>
            <a:ext cx="21431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>
            <a:noAutofit/>
          </a:bodyPr>
          <a:lstStyle/>
          <a:p>
            <a:r>
              <a:rPr lang="uk-UA" sz="8000" dirty="0" smtClean="0"/>
              <a:t>Як і коли їсти?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Поради лікаря </a:t>
            </a:r>
            <a:r>
              <a:rPr lang="uk-UA" dirty="0" err="1" smtClean="0"/>
              <a:t>Будьздоровченка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388620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Якщо ти полюбляєш тістечка, цукерки, пиріжки, інші солодощі та вироби з борошна, запам’ятай:</a:t>
            </a:r>
          </a:p>
          <a:p>
            <a:r>
              <a:rPr lang="uk-UA" dirty="0" smtClean="0"/>
              <a:t>не їж ці страви в проміжках між основними прийомами їжі;</a:t>
            </a:r>
          </a:p>
          <a:p>
            <a:r>
              <a:rPr lang="uk-UA" dirty="0" smtClean="0"/>
              <a:t>їж з радістю не лише морозиво і цукерки, але й цибулю, рибу, петрушку;</a:t>
            </a:r>
          </a:p>
          <a:p>
            <a:r>
              <a:rPr lang="uk-UA" dirty="0" smtClean="0"/>
              <a:t>улюблені страви в день ти повинен з’їсти ні в якому разі не більше, ніж основні.</a:t>
            </a:r>
            <a:endParaRPr lang="ru-RU" dirty="0"/>
          </a:p>
        </p:txBody>
      </p:sp>
      <p:pic>
        <p:nvPicPr>
          <p:cNvPr id="1027" name="Picture 3" descr="C:\Users\Школа\Desktop\скачанные файл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1066801"/>
            <a:ext cx="2143125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274638"/>
            <a:ext cx="4953000" cy="2468562"/>
          </a:xfrm>
        </p:spPr>
        <p:txBody>
          <a:bodyPr>
            <a:normAutofit/>
          </a:bodyPr>
          <a:lstStyle/>
          <a:p>
            <a:r>
              <a:rPr lang="uk-UA" dirty="0" smtClean="0"/>
              <a:t> Поради </a:t>
            </a:r>
            <a:r>
              <a:rPr lang="uk-UA" dirty="0" smtClean="0"/>
              <a:t>кухаря </a:t>
            </a:r>
            <a:r>
              <a:rPr lang="uk-UA" dirty="0" err="1" smtClean="0"/>
              <a:t>Смачноїжка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4114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Здоров’я залежить і від того, як швидко ти їси і наскільки ретельно пережовуєш їжу. Тому:</a:t>
            </a:r>
          </a:p>
          <a:p>
            <a:r>
              <a:rPr lang="uk-UA" dirty="0" smtClean="0"/>
              <a:t>не поспішай, їж безшумно, не плямкай;</a:t>
            </a:r>
          </a:p>
          <a:p>
            <a:r>
              <a:rPr lang="uk-UA" dirty="0" smtClean="0"/>
              <a:t>жуй з закритим ротом;</a:t>
            </a:r>
          </a:p>
          <a:p>
            <a:r>
              <a:rPr lang="uk-UA" dirty="0" smtClean="0"/>
              <a:t>не будь жадібним: не їж зайвого, навіть якщо дуже смачно і тобі здається, що ти зміг би з’їсти ще;</a:t>
            </a:r>
          </a:p>
          <a:p>
            <a:r>
              <a:rPr lang="uk-UA" dirty="0" smtClean="0"/>
              <a:t>в тарілку клади рівно стільки скільки зможеш з’їсти і з’їдай все, що покладеш у неї</a:t>
            </a:r>
            <a:endParaRPr lang="ru-RU" dirty="0"/>
          </a:p>
        </p:txBody>
      </p:sp>
      <p:sp>
        <p:nvSpPr>
          <p:cNvPr id="2052" name="AutoShape 4" descr="Картинки по запросу рисунок пова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C:\Users\Школа\Desktop\скачанные файлы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7200"/>
            <a:ext cx="27432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428</TotalTime>
  <Words>1620</Words>
  <Application>Microsoft Office PowerPoint</Application>
  <PresentationFormat>Экран (4:3)</PresentationFormat>
  <Paragraphs>126</Paragraphs>
  <Slides>36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Апекс</vt:lpstr>
      <vt:lpstr>Здоров’я може бути смачним</vt:lpstr>
      <vt:lpstr>Мета проекту</vt:lpstr>
      <vt:lpstr>Учасники проекту</vt:lpstr>
      <vt:lpstr>Навіщо потрібно їсти?</vt:lpstr>
      <vt:lpstr>Що краще недоїсти чи переїсти?</vt:lpstr>
      <vt:lpstr>Від того що ти їси залежить твоє здоров’я</vt:lpstr>
      <vt:lpstr>Як і коли їсти?</vt:lpstr>
      <vt:lpstr>Поради лікаря Будьздоровченка</vt:lpstr>
      <vt:lpstr> Поради кухаря Смачноїжка</vt:lpstr>
      <vt:lpstr>Чому не можна під час вживання їжі розмовляти?</vt:lpstr>
      <vt:lpstr>Запам’ятай</vt:lpstr>
      <vt:lpstr>Сімейна сторінка</vt:lpstr>
      <vt:lpstr>Довідкове бюро Всезнайка</vt:lpstr>
      <vt:lpstr>Поради кухаря Смачноїжка</vt:lpstr>
      <vt:lpstr>Цікаво знати</vt:lpstr>
      <vt:lpstr>Дітям без молока – як узимку без кожуха</vt:lpstr>
      <vt:lpstr>Народ скаже, як зав’яже</vt:lpstr>
      <vt:lpstr>Поради лікаря Будьздоровченка</vt:lpstr>
      <vt:lpstr>Знесла курочка яєчко</vt:lpstr>
      <vt:lpstr>Поради кухаря Смачноїжка</vt:lpstr>
      <vt:lpstr>І риба і м’ясо</vt:lpstr>
      <vt:lpstr>Цікаво знати</vt:lpstr>
      <vt:lpstr>Без хліба не ситно</vt:lpstr>
      <vt:lpstr>Поради кухаря Смачноїжка</vt:lpstr>
      <vt:lpstr>Щедрим золотом колоситься поле</vt:lpstr>
      <vt:lpstr>Як з’явились город та поле</vt:lpstr>
      <vt:lpstr>На город по вітаміни</vt:lpstr>
      <vt:lpstr>Поради лікаря Будьздоровченка</vt:lpstr>
      <vt:lpstr>Це цікаво знати</vt:lpstr>
      <vt:lpstr>Чим можна поласувати у садку?</vt:lpstr>
      <vt:lpstr>Чим можна поласувати у садку?</vt:lpstr>
      <vt:lpstr>Поради королеви Безпеки</vt:lpstr>
      <vt:lpstr>Які страви здавна полюбляли українці</vt:lpstr>
      <vt:lpstr>Українці завжди були гостинні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Здоров’я може бути смачним</dc:title>
  <dc:creator>Андрей</dc:creator>
  <cp:lastModifiedBy>Школа</cp:lastModifiedBy>
  <cp:revision>59</cp:revision>
  <dcterms:created xsi:type="dcterms:W3CDTF">2015-03-15T14:33:10Z</dcterms:created>
  <dcterms:modified xsi:type="dcterms:W3CDTF">2015-05-06T11:11:51Z</dcterms:modified>
</cp:coreProperties>
</file>